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7" r:id="rId2"/>
    <p:sldId id="279" r:id="rId3"/>
    <p:sldId id="277" r:id="rId4"/>
    <p:sldId id="268" r:id="rId5"/>
    <p:sldId id="278" r:id="rId6"/>
    <p:sldId id="261" r:id="rId7"/>
    <p:sldId id="280" r:id="rId8"/>
    <p:sldId id="281" r:id="rId9"/>
    <p:sldId id="271" r:id="rId10"/>
    <p:sldId id="256" r:id="rId11"/>
    <p:sldId id="265" r:id="rId12"/>
    <p:sldId id="282" r:id="rId13"/>
    <p:sldId id="283" r:id="rId14"/>
    <p:sldId id="284" r:id="rId15"/>
    <p:sldId id="285" r:id="rId16"/>
    <p:sldId id="286" r:id="rId17"/>
    <p:sldId id="273" r:id="rId18"/>
    <p:sldId id="274" r:id="rId19"/>
    <p:sldId id="272" r:id="rId20"/>
    <p:sldId id="287" r:id="rId21"/>
    <p:sldId id="288" r:id="rId22"/>
    <p:sldId id="289" r:id="rId23"/>
    <p:sldId id="275" r:id="rId24"/>
    <p:sldId id="276" r:id="rId25"/>
    <p:sldId id="290" r:id="rId26"/>
    <p:sldId id="291" r:id="rId27"/>
    <p:sldId id="263" r:id="rId28"/>
    <p:sldId id="258" r:id="rId29"/>
    <p:sldId id="264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09"/>
    <p:restoredTop sz="79728"/>
  </p:normalViewPr>
  <p:slideViewPr>
    <p:cSldViewPr snapToGrid="0" snapToObjects="1">
      <p:cViewPr varScale="1">
        <p:scale>
          <a:sx n="82" d="100"/>
          <a:sy n="82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203256-AF6B-44E5-BBE8-4E0D2F5E936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009102F-6BC7-4B77-AB8D-C68F30275484}">
      <dgm:prSet custT="1"/>
      <dgm:spPr/>
      <dgm:t>
        <a:bodyPr/>
        <a:lstStyle/>
        <a:p>
          <a:r>
            <a:rPr lang="de-DE" sz="2200" b="1" dirty="0" err="1"/>
            <a:t>Simplify</a:t>
          </a:r>
          <a:r>
            <a:rPr lang="de-DE" sz="2200" dirty="0"/>
            <a:t> </a:t>
          </a:r>
          <a:r>
            <a:rPr lang="de-DE" sz="2200" dirty="0" err="1"/>
            <a:t>data</a:t>
          </a:r>
          <a:r>
            <a:rPr lang="de-DE" sz="2200" dirty="0"/>
            <a:t> </a:t>
          </a:r>
          <a:r>
            <a:rPr lang="de-DE" sz="2200" dirty="0" err="1"/>
            <a:t>integration</a:t>
          </a:r>
          <a:r>
            <a:rPr lang="de-DE" sz="2200" dirty="0"/>
            <a:t> &amp; </a:t>
          </a:r>
          <a:r>
            <a:rPr lang="de-DE" sz="2200" dirty="0" err="1"/>
            <a:t>data</a:t>
          </a:r>
          <a:r>
            <a:rPr lang="de-DE" sz="2200" dirty="0"/>
            <a:t> </a:t>
          </a:r>
          <a:r>
            <a:rPr lang="de-DE" sz="2200" dirty="0" err="1"/>
            <a:t>blending</a:t>
          </a:r>
          <a:r>
            <a:rPr lang="de-DE" sz="2200" dirty="0"/>
            <a:t> </a:t>
          </a:r>
          <a:r>
            <a:rPr lang="de-DE" sz="2200" dirty="0" err="1"/>
            <a:t>using</a:t>
          </a:r>
          <a:r>
            <a:rPr lang="de-DE" sz="2200" dirty="0"/>
            <a:t> a </a:t>
          </a:r>
          <a:r>
            <a:rPr lang="de-DE" sz="2200" b="1" dirty="0"/>
            <a:t>multi-</a:t>
          </a:r>
          <a:r>
            <a:rPr lang="de-DE" sz="2200" b="1" dirty="0" err="1"/>
            <a:t>layer</a:t>
          </a:r>
          <a:r>
            <a:rPr lang="de-DE" sz="2200" b="1" dirty="0"/>
            <a:t> </a:t>
          </a:r>
          <a:r>
            <a:rPr lang="de-DE" sz="2200" b="1" dirty="0" err="1"/>
            <a:t>graph</a:t>
          </a:r>
          <a:r>
            <a:rPr lang="de-DE" sz="2200" dirty="0"/>
            <a:t> </a:t>
          </a:r>
          <a:r>
            <a:rPr lang="de-DE" sz="2200" dirty="0" err="1"/>
            <a:t>model</a:t>
          </a:r>
          <a:r>
            <a:rPr lang="de-DE" sz="2200" dirty="0"/>
            <a:t>.</a:t>
          </a:r>
          <a:endParaRPr lang="en-US" sz="2200" dirty="0"/>
        </a:p>
      </dgm:t>
    </dgm:pt>
    <dgm:pt modelId="{0472F454-82F5-46DC-88CC-7EF67BFEB43C}" type="parTrans" cxnId="{79D8A21B-2F0B-48D3-9B8C-B9277C7762D2}">
      <dgm:prSet/>
      <dgm:spPr/>
      <dgm:t>
        <a:bodyPr/>
        <a:lstStyle/>
        <a:p>
          <a:endParaRPr lang="en-US"/>
        </a:p>
      </dgm:t>
    </dgm:pt>
    <dgm:pt modelId="{5C09080A-DFA7-4DB6-AB69-CBA6DDA9CA70}" type="sibTrans" cxnId="{79D8A21B-2F0B-48D3-9B8C-B9277C7762D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256A4FA-933D-46CF-8E6E-B61037D7E130}">
      <dgm:prSet custT="1"/>
      <dgm:spPr/>
      <dgm:t>
        <a:bodyPr/>
        <a:lstStyle/>
        <a:p>
          <a:r>
            <a:rPr lang="en-US" sz="2200" dirty="0"/>
            <a:t>Use </a:t>
          </a:r>
          <a:r>
            <a:rPr lang="en-US" sz="2200" b="1" dirty="0" err="1"/>
            <a:t>TigerGraph</a:t>
          </a:r>
          <a:r>
            <a:rPr lang="en-US" sz="2200" b="1" dirty="0"/>
            <a:t> as central platform</a:t>
          </a:r>
          <a:r>
            <a:rPr lang="en-US" sz="2200" dirty="0"/>
            <a:t> for </a:t>
          </a:r>
          <a:br>
            <a:rPr lang="en-US" sz="2200" dirty="0"/>
          </a:br>
          <a:r>
            <a:rPr lang="en-US" sz="2200" dirty="0"/>
            <a:t>data management, </a:t>
          </a:r>
          <a:br>
            <a:rPr lang="en-US" sz="2200" dirty="0"/>
          </a:br>
          <a:r>
            <a:rPr lang="en-US" sz="2200" dirty="0"/>
            <a:t>data integration, and </a:t>
          </a:r>
          <a:r>
            <a:rPr lang="en-US" sz="2200" b="1" dirty="0"/>
            <a:t>scalable analysis</a:t>
          </a:r>
          <a:r>
            <a:rPr lang="en-US" sz="2200" dirty="0"/>
            <a:t>.</a:t>
          </a:r>
        </a:p>
      </dgm:t>
    </dgm:pt>
    <dgm:pt modelId="{6A41EB0C-2F51-4DBB-B317-56010D7D2584}" type="parTrans" cxnId="{DCA9C4A1-0683-44A6-8089-B0FBBD0705D1}">
      <dgm:prSet/>
      <dgm:spPr/>
      <dgm:t>
        <a:bodyPr/>
        <a:lstStyle/>
        <a:p>
          <a:endParaRPr lang="en-US"/>
        </a:p>
      </dgm:t>
    </dgm:pt>
    <dgm:pt modelId="{8C2E6483-3A16-435B-AF34-C629B62C1DF2}" type="sibTrans" cxnId="{DCA9C4A1-0683-44A6-8089-B0FBBD0705D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1163F01-233C-4220-BB83-0FFAEB0ED53F}">
      <dgm:prSet custT="1"/>
      <dgm:spPr/>
      <dgm:t>
        <a:bodyPr/>
        <a:lstStyle/>
        <a:p>
          <a:r>
            <a:rPr lang="de-DE" sz="2200" b="1" dirty="0" err="1"/>
            <a:t>Establish</a:t>
          </a:r>
          <a:r>
            <a:rPr lang="de-DE" sz="2200" b="1" dirty="0"/>
            <a:t> a </a:t>
          </a:r>
          <a:r>
            <a:rPr lang="de-DE" sz="2200" b="1" dirty="0" err="1"/>
            <a:t>standard</a:t>
          </a:r>
          <a:r>
            <a:rPr lang="de-DE" sz="2200" dirty="0"/>
            <a:t> </a:t>
          </a:r>
          <a:r>
            <a:rPr lang="de-DE" sz="2200" dirty="0" err="1"/>
            <a:t>for</a:t>
          </a:r>
          <a:r>
            <a:rPr lang="de-DE" sz="2200" dirty="0"/>
            <a:t> </a:t>
          </a:r>
          <a:r>
            <a:rPr lang="de-DE" sz="2200" dirty="0" err="1"/>
            <a:t>contextual</a:t>
          </a:r>
          <a:r>
            <a:rPr lang="de-DE" sz="2200" dirty="0"/>
            <a:t> </a:t>
          </a:r>
          <a:r>
            <a:rPr lang="de-DE" sz="2200" dirty="0" err="1"/>
            <a:t>data</a:t>
          </a:r>
          <a:r>
            <a:rPr lang="de-DE" sz="2200" dirty="0"/>
            <a:t> </a:t>
          </a:r>
          <a:r>
            <a:rPr lang="de-DE" sz="2200" dirty="0" err="1"/>
            <a:t>blending</a:t>
          </a:r>
          <a:r>
            <a:rPr lang="de-DE" sz="2200" dirty="0"/>
            <a:t>.</a:t>
          </a:r>
        </a:p>
        <a:p>
          <a:br>
            <a:rPr lang="de-DE" sz="2200" i="1" dirty="0"/>
          </a:br>
          <a:r>
            <a:rPr lang="de-DE" sz="2200" i="1" dirty="0">
              <a:solidFill>
                <a:schemeClr val="tx2"/>
              </a:solidFill>
            </a:rPr>
            <a:t>This </a:t>
          </a:r>
          <a:r>
            <a:rPr lang="de-DE" sz="2200" i="1" dirty="0" err="1">
              <a:solidFill>
                <a:schemeClr val="tx2"/>
              </a:solidFill>
            </a:rPr>
            <a:t>allows</a:t>
          </a:r>
          <a:r>
            <a:rPr lang="de-DE" sz="2200" i="1" dirty="0">
              <a:solidFill>
                <a:schemeClr val="tx2"/>
              </a:solidFill>
            </a:rPr>
            <a:t> </a:t>
          </a:r>
          <a:r>
            <a:rPr lang="de-DE" sz="2200" i="1" dirty="0" err="1">
              <a:solidFill>
                <a:schemeClr val="tx2"/>
              </a:solidFill>
            </a:rPr>
            <a:t>integration</a:t>
          </a:r>
          <a:r>
            <a:rPr lang="de-DE" sz="2200" i="1" dirty="0">
              <a:solidFill>
                <a:schemeClr val="tx2"/>
              </a:solidFill>
            </a:rPr>
            <a:t> </a:t>
          </a:r>
          <a:br>
            <a:rPr lang="de-DE" sz="2200" i="1" dirty="0">
              <a:solidFill>
                <a:schemeClr val="tx2"/>
              </a:solidFill>
            </a:rPr>
          </a:br>
          <a:r>
            <a:rPr lang="de-DE" sz="2200" i="1" dirty="0" err="1">
              <a:solidFill>
                <a:schemeClr val="tx2"/>
              </a:solidFill>
            </a:rPr>
            <a:t>of</a:t>
          </a:r>
          <a:r>
            <a:rPr lang="de-DE" sz="2200" i="1" dirty="0">
              <a:solidFill>
                <a:schemeClr val="tx2"/>
              </a:solidFill>
            </a:rPr>
            <a:t> multiple </a:t>
          </a:r>
          <a:r>
            <a:rPr lang="de-DE" sz="2200" i="1" dirty="0" err="1">
              <a:solidFill>
                <a:schemeClr val="tx2"/>
              </a:solidFill>
            </a:rPr>
            <a:t>domains</a:t>
          </a:r>
          <a:r>
            <a:rPr lang="de-DE" sz="2200" i="1" dirty="0">
              <a:solidFill>
                <a:schemeClr val="tx2"/>
              </a:solidFill>
            </a:rPr>
            <a:t> </a:t>
          </a:r>
          <a:r>
            <a:rPr lang="de-DE" sz="2200" i="1" dirty="0" err="1">
              <a:solidFill>
                <a:schemeClr val="tx2"/>
              </a:solidFill>
            </a:rPr>
            <a:t>as</a:t>
          </a:r>
          <a:r>
            <a:rPr lang="de-DE" sz="2200" i="1" dirty="0">
              <a:solidFill>
                <a:schemeClr val="tx2"/>
              </a:solidFill>
            </a:rPr>
            <a:t> multi-</a:t>
          </a:r>
          <a:r>
            <a:rPr lang="de-DE" sz="2200" i="1" dirty="0" err="1">
              <a:solidFill>
                <a:schemeClr val="tx2"/>
              </a:solidFill>
            </a:rPr>
            <a:t>layer</a:t>
          </a:r>
          <a:r>
            <a:rPr lang="de-DE" sz="2200" i="1" dirty="0">
              <a:solidFill>
                <a:schemeClr val="tx2"/>
              </a:solidFill>
            </a:rPr>
            <a:t> </a:t>
          </a:r>
          <a:r>
            <a:rPr lang="de-DE" sz="2200" i="1" dirty="0" err="1">
              <a:solidFill>
                <a:schemeClr val="tx2"/>
              </a:solidFill>
            </a:rPr>
            <a:t>graphs</a:t>
          </a:r>
          <a:r>
            <a:rPr lang="de-DE" sz="2200" i="1" dirty="0">
              <a:solidFill>
                <a:schemeClr val="tx2"/>
              </a:solidFill>
            </a:rPr>
            <a:t>.</a:t>
          </a:r>
          <a:endParaRPr lang="en-US" sz="2200" i="1" dirty="0">
            <a:solidFill>
              <a:schemeClr val="tx2"/>
            </a:solidFill>
          </a:endParaRPr>
        </a:p>
      </dgm:t>
    </dgm:pt>
    <dgm:pt modelId="{CC75B1DB-CB21-4FA2-8B89-9FA68E9B2DB3}" type="parTrans" cxnId="{E60578E3-1957-4C9A-893E-37F2DC2B0C88}">
      <dgm:prSet/>
      <dgm:spPr/>
      <dgm:t>
        <a:bodyPr/>
        <a:lstStyle/>
        <a:p>
          <a:endParaRPr lang="en-US"/>
        </a:p>
      </dgm:t>
    </dgm:pt>
    <dgm:pt modelId="{F0C2CBA4-257A-474D-9070-040036319495}" type="sibTrans" cxnId="{E60578E3-1957-4C9A-893E-37F2DC2B0C8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DC7F55-615F-474E-AB81-EAE71B4B9E85}" type="pres">
      <dgm:prSet presAssocID="{11203256-AF6B-44E5-BBE8-4E0D2F5E936C}" presName="Name0" presStyleCnt="0">
        <dgm:presLayoutVars>
          <dgm:animLvl val="lvl"/>
          <dgm:resizeHandles val="exact"/>
        </dgm:presLayoutVars>
      </dgm:prSet>
      <dgm:spPr/>
    </dgm:pt>
    <dgm:pt modelId="{9777DE71-831D-8549-BE0E-A6C7A91524F8}" type="pres">
      <dgm:prSet presAssocID="{4009102F-6BC7-4B77-AB8D-C68F30275484}" presName="compositeNode" presStyleCnt="0">
        <dgm:presLayoutVars>
          <dgm:bulletEnabled val="1"/>
        </dgm:presLayoutVars>
      </dgm:prSet>
      <dgm:spPr/>
    </dgm:pt>
    <dgm:pt modelId="{92EFA224-3418-EF48-911A-21D402F0B11F}" type="pres">
      <dgm:prSet presAssocID="{4009102F-6BC7-4B77-AB8D-C68F30275484}" presName="bgRect" presStyleLbl="bgAccFollowNode1" presStyleIdx="0" presStyleCnt="3"/>
      <dgm:spPr/>
    </dgm:pt>
    <dgm:pt modelId="{AE25C363-1AAE-9043-88A5-B2C90D7E262C}" type="pres">
      <dgm:prSet presAssocID="{5C09080A-DFA7-4DB6-AB69-CBA6DDA9CA70}" presName="sibTransNodeCircle" presStyleLbl="alignNode1" presStyleIdx="0" presStyleCnt="6" custLinFactNeighborY="-27499">
        <dgm:presLayoutVars>
          <dgm:chMax val="0"/>
          <dgm:bulletEnabled/>
        </dgm:presLayoutVars>
      </dgm:prSet>
      <dgm:spPr/>
    </dgm:pt>
    <dgm:pt modelId="{0CCD260C-4DC8-104C-BC2C-1BD9A2D63698}" type="pres">
      <dgm:prSet presAssocID="{4009102F-6BC7-4B77-AB8D-C68F30275484}" presName="bottomLine" presStyleLbl="alignNode1" presStyleIdx="1" presStyleCnt="6">
        <dgm:presLayoutVars/>
      </dgm:prSet>
      <dgm:spPr/>
    </dgm:pt>
    <dgm:pt modelId="{362CC5D5-259A-C14D-81B9-C3AE82E5CCAD}" type="pres">
      <dgm:prSet presAssocID="{4009102F-6BC7-4B77-AB8D-C68F30275484}" presName="nodeText" presStyleLbl="bgAccFollowNode1" presStyleIdx="0" presStyleCnt="3">
        <dgm:presLayoutVars>
          <dgm:bulletEnabled val="1"/>
        </dgm:presLayoutVars>
      </dgm:prSet>
      <dgm:spPr/>
    </dgm:pt>
    <dgm:pt modelId="{75E22642-9901-2D41-977C-91DC1406D0D7}" type="pres">
      <dgm:prSet presAssocID="{5C09080A-DFA7-4DB6-AB69-CBA6DDA9CA70}" presName="sibTrans" presStyleCnt="0"/>
      <dgm:spPr/>
    </dgm:pt>
    <dgm:pt modelId="{16B6616B-287A-9843-ABAB-220F7ADE418C}" type="pres">
      <dgm:prSet presAssocID="{F256A4FA-933D-46CF-8E6E-B61037D7E130}" presName="compositeNode" presStyleCnt="0">
        <dgm:presLayoutVars>
          <dgm:bulletEnabled val="1"/>
        </dgm:presLayoutVars>
      </dgm:prSet>
      <dgm:spPr/>
    </dgm:pt>
    <dgm:pt modelId="{28F36DC5-DF9A-1D43-92EA-5A16381C54F4}" type="pres">
      <dgm:prSet presAssocID="{F256A4FA-933D-46CF-8E6E-B61037D7E130}" presName="bgRect" presStyleLbl="bgAccFollowNode1" presStyleIdx="1" presStyleCnt="3"/>
      <dgm:spPr/>
    </dgm:pt>
    <dgm:pt modelId="{A5717581-8A8F-7644-AF22-9F81082CCD77}" type="pres">
      <dgm:prSet presAssocID="{8C2E6483-3A16-435B-AF34-C629B62C1DF2}" presName="sibTransNodeCircle" presStyleLbl="alignNode1" presStyleIdx="2" presStyleCnt="6" custLinFactNeighborY="-27499">
        <dgm:presLayoutVars>
          <dgm:chMax val="0"/>
          <dgm:bulletEnabled/>
        </dgm:presLayoutVars>
      </dgm:prSet>
      <dgm:spPr/>
    </dgm:pt>
    <dgm:pt modelId="{62E5ED5D-39F1-E34F-B162-A6213A436583}" type="pres">
      <dgm:prSet presAssocID="{F256A4FA-933D-46CF-8E6E-B61037D7E130}" presName="bottomLine" presStyleLbl="alignNode1" presStyleIdx="3" presStyleCnt="6">
        <dgm:presLayoutVars/>
      </dgm:prSet>
      <dgm:spPr/>
    </dgm:pt>
    <dgm:pt modelId="{1D52C271-D2E0-5645-9A05-C0ED8FB564F2}" type="pres">
      <dgm:prSet presAssocID="{F256A4FA-933D-46CF-8E6E-B61037D7E130}" presName="nodeText" presStyleLbl="bgAccFollowNode1" presStyleIdx="1" presStyleCnt="3">
        <dgm:presLayoutVars>
          <dgm:bulletEnabled val="1"/>
        </dgm:presLayoutVars>
      </dgm:prSet>
      <dgm:spPr/>
    </dgm:pt>
    <dgm:pt modelId="{AD3B9801-F96F-5043-92C2-C133602200D0}" type="pres">
      <dgm:prSet presAssocID="{8C2E6483-3A16-435B-AF34-C629B62C1DF2}" presName="sibTrans" presStyleCnt="0"/>
      <dgm:spPr/>
    </dgm:pt>
    <dgm:pt modelId="{10AE7C1A-75E9-D64F-903F-8930B4F273A5}" type="pres">
      <dgm:prSet presAssocID="{F1163F01-233C-4220-BB83-0FFAEB0ED53F}" presName="compositeNode" presStyleCnt="0">
        <dgm:presLayoutVars>
          <dgm:bulletEnabled val="1"/>
        </dgm:presLayoutVars>
      </dgm:prSet>
      <dgm:spPr/>
    </dgm:pt>
    <dgm:pt modelId="{36A95BA7-9E23-A54B-875D-CECD00D371B4}" type="pres">
      <dgm:prSet presAssocID="{F1163F01-233C-4220-BB83-0FFAEB0ED53F}" presName="bgRect" presStyleLbl="bgAccFollowNode1" presStyleIdx="2" presStyleCnt="3"/>
      <dgm:spPr/>
    </dgm:pt>
    <dgm:pt modelId="{618268EE-C8F2-8248-9372-3674042095FA}" type="pres">
      <dgm:prSet presAssocID="{F0C2CBA4-257A-474D-9070-040036319495}" presName="sibTransNodeCircle" presStyleLbl="alignNode1" presStyleIdx="4" presStyleCnt="6" custLinFactNeighborY="-27499">
        <dgm:presLayoutVars>
          <dgm:chMax val="0"/>
          <dgm:bulletEnabled/>
        </dgm:presLayoutVars>
      </dgm:prSet>
      <dgm:spPr/>
    </dgm:pt>
    <dgm:pt modelId="{3CD3BDE4-C2AC-9940-AD41-8DBB6706E6D5}" type="pres">
      <dgm:prSet presAssocID="{F1163F01-233C-4220-BB83-0FFAEB0ED53F}" presName="bottomLine" presStyleLbl="alignNode1" presStyleIdx="5" presStyleCnt="6">
        <dgm:presLayoutVars/>
      </dgm:prSet>
      <dgm:spPr/>
    </dgm:pt>
    <dgm:pt modelId="{149DB48A-7148-6240-B20A-06CFCF7B3D74}" type="pres">
      <dgm:prSet presAssocID="{F1163F01-233C-4220-BB83-0FFAEB0ED53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2468F01-17CD-574E-8598-A7483BC7DA76}" type="presOf" srcId="{5C09080A-DFA7-4DB6-AB69-CBA6DDA9CA70}" destId="{AE25C363-1AAE-9043-88A5-B2C90D7E262C}" srcOrd="0" destOrd="0" presId="urn:microsoft.com/office/officeart/2016/7/layout/BasicLinearProcessNumbered"/>
    <dgm:cxn modelId="{79D8A21B-2F0B-48D3-9B8C-B9277C7762D2}" srcId="{11203256-AF6B-44E5-BBE8-4E0D2F5E936C}" destId="{4009102F-6BC7-4B77-AB8D-C68F30275484}" srcOrd="0" destOrd="0" parTransId="{0472F454-82F5-46DC-88CC-7EF67BFEB43C}" sibTransId="{5C09080A-DFA7-4DB6-AB69-CBA6DDA9CA70}"/>
    <dgm:cxn modelId="{7AC6575B-9822-224F-B082-63F86DE85D3C}" type="presOf" srcId="{4009102F-6BC7-4B77-AB8D-C68F30275484}" destId="{92EFA224-3418-EF48-911A-21D402F0B11F}" srcOrd="0" destOrd="0" presId="urn:microsoft.com/office/officeart/2016/7/layout/BasicLinearProcessNumbered"/>
    <dgm:cxn modelId="{62B53665-296F-4647-9FF9-E12441BD2D3C}" type="presOf" srcId="{F256A4FA-933D-46CF-8E6E-B61037D7E130}" destId="{1D52C271-D2E0-5645-9A05-C0ED8FB564F2}" srcOrd="1" destOrd="0" presId="urn:microsoft.com/office/officeart/2016/7/layout/BasicLinearProcessNumbered"/>
    <dgm:cxn modelId="{D3720F66-34FA-3449-8BF7-616EE96B20D9}" type="presOf" srcId="{8C2E6483-3A16-435B-AF34-C629B62C1DF2}" destId="{A5717581-8A8F-7644-AF22-9F81082CCD77}" srcOrd="0" destOrd="0" presId="urn:microsoft.com/office/officeart/2016/7/layout/BasicLinearProcessNumbered"/>
    <dgm:cxn modelId="{7F3E1781-EEA5-734E-9A10-8F6FAAF7857A}" type="presOf" srcId="{F0C2CBA4-257A-474D-9070-040036319495}" destId="{618268EE-C8F2-8248-9372-3674042095FA}" srcOrd="0" destOrd="0" presId="urn:microsoft.com/office/officeart/2016/7/layout/BasicLinearProcessNumbered"/>
    <dgm:cxn modelId="{E1B5CD8A-3566-464B-93C8-2DDCE5E826DA}" type="presOf" srcId="{11203256-AF6B-44E5-BBE8-4E0D2F5E936C}" destId="{C8DC7F55-615F-474E-AB81-EAE71B4B9E85}" srcOrd="0" destOrd="0" presId="urn:microsoft.com/office/officeart/2016/7/layout/BasicLinearProcessNumbered"/>
    <dgm:cxn modelId="{DCA9C4A1-0683-44A6-8089-B0FBBD0705D1}" srcId="{11203256-AF6B-44E5-BBE8-4E0D2F5E936C}" destId="{F256A4FA-933D-46CF-8E6E-B61037D7E130}" srcOrd="1" destOrd="0" parTransId="{6A41EB0C-2F51-4DBB-B317-56010D7D2584}" sibTransId="{8C2E6483-3A16-435B-AF34-C629B62C1DF2}"/>
    <dgm:cxn modelId="{92D33AA7-019E-2143-81B2-FFEA5F06476B}" type="presOf" srcId="{F1163F01-233C-4220-BB83-0FFAEB0ED53F}" destId="{149DB48A-7148-6240-B20A-06CFCF7B3D74}" srcOrd="1" destOrd="0" presId="urn:microsoft.com/office/officeart/2016/7/layout/BasicLinearProcessNumbered"/>
    <dgm:cxn modelId="{C43A7BAA-B6B8-F44C-94D5-4D2631D606D8}" type="presOf" srcId="{F256A4FA-933D-46CF-8E6E-B61037D7E130}" destId="{28F36DC5-DF9A-1D43-92EA-5A16381C54F4}" srcOrd="0" destOrd="0" presId="urn:microsoft.com/office/officeart/2016/7/layout/BasicLinearProcessNumbered"/>
    <dgm:cxn modelId="{4F0AFEB0-40C6-0242-AE82-5BF2C7E999E5}" type="presOf" srcId="{F1163F01-233C-4220-BB83-0FFAEB0ED53F}" destId="{36A95BA7-9E23-A54B-875D-CECD00D371B4}" srcOrd="0" destOrd="0" presId="urn:microsoft.com/office/officeart/2016/7/layout/BasicLinearProcessNumbered"/>
    <dgm:cxn modelId="{E60578E3-1957-4C9A-893E-37F2DC2B0C88}" srcId="{11203256-AF6B-44E5-BBE8-4E0D2F5E936C}" destId="{F1163F01-233C-4220-BB83-0FFAEB0ED53F}" srcOrd="2" destOrd="0" parTransId="{CC75B1DB-CB21-4FA2-8B89-9FA68E9B2DB3}" sibTransId="{F0C2CBA4-257A-474D-9070-040036319495}"/>
    <dgm:cxn modelId="{96394EF3-3BEE-844F-BB6F-4FB70FE472D8}" type="presOf" srcId="{4009102F-6BC7-4B77-AB8D-C68F30275484}" destId="{362CC5D5-259A-C14D-81B9-C3AE82E5CCAD}" srcOrd="1" destOrd="0" presId="urn:microsoft.com/office/officeart/2016/7/layout/BasicLinearProcessNumbered"/>
    <dgm:cxn modelId="{517AD443-2030-0C4E-9630-A6DDCB79DC4D}" type="presParOf" srcId="{C8DC7F55-615F-474E-AB81-EAE71B4B9E85}" destId="{9777DE71-831D-8549-BE0E-A6C7A91524F8}" srcOrd="0" destOrd="0" presId="urn:microsoft.com/office/officeart/2016/7/layout/BasicLinearProcessNumbered"/>
    <dgm:cxn modelId="{B1796EE8-31E8-3647-B54D-0BA7973A27CE}" type="presParOf" srcId="{9777DE71-831D-8549-BE0E-A6C7A91524F8}" destId="{92EFA224-3418-EF48-911A-21D402F0B11F}" srcOrd="0" destOrd="0" presId="urn:microsoft.com/office/officeart/2016/7/layout/BasicLinearProcessNumbered"/>
    <dgm:cxn modelId="{D20846D3-10AB-B240-9D1E-04D2E35B69C9}" type="presParOf" srcId="{9777DE71-831D-8549-BE0E-A6C7A91524F8}" destId="{AE25C363-1AAE-9043-88A5-B2C90D7E262C}" srcOrd="1" destOrd="0" presId="urn:microsoft.com/office/officeart/2016/7/layout/BasicLinearProcessNumbered"/>
    <dgm:cxn modelId="{75BD4921-63C1-DC45-9A3A-577C37612840}" type="presParOf" srcId="{9777DE71-831D-8549-BE0E-A6C7A91524F8}" destId="{0CCD260C-4DC8-104C-BC2C-1BD9A2D63698}" srcOrd="2" destOrd="0" presId="urn:microsoft.com/office/officeart/2016/7/layout/BasicLinearProcessNumbered"/>
    <dgm:cxn modelId="{363FC3F7-21B7-3F43-9528-9FFF434FA8B1}" type="presParOf" srcId="{9777DE71-831D-8549-BE0E-A6C7A91524F8}" destId="{362CC5D5-259A-C14D-81B9-C3AE82E5CCAD}" srcOrd="3" destOrd="0" presId="urn:microsoft.com/office/officeart/2016/7/layout/BasicLinearProcessNumbered"/>
    <dgm:cxn modelId="{F817C9F9-4617-FF4C-A04D-682D7B37BA98}" type="presParOf" srcId="{C8DC7F55-615F-474E-AB81-EAE71B4B9E85}" destId="{75E22642-9901-2D41-977C-91DC1406D0D7}" srcOrd="1" destOrd="0" presId="urn:microsoft.com/office/officeart/2016/7/layout/BasicLinearProcessNumbered"/>
    <dgm:cxn modelId="{4EB16B22-FD85-594F-A906-F30C50CAAFAF}" type="presParOf" srcId="{C8DC7F55-615F-474E-AB81-EAE71B4B9E85}" destId="{16B6616B-287A-9843-ABAB-220F7ADE418C}" srcOrd="2" destOrd="0" presId="urn:microsoft.com/office/officeart/2016/7/layout/BasicLinearProcessNumbered"/>
    <dgm:cxn modelId="{4D84DC10-934B-DE47-9CFB-CFC6EDFF6858}" type="presParOf" srcId="{16B6616B-287A-9843-ABAB-220F7ADE418C}" destId="{28F36DC5-DF9A-1D43-92EA-5A16381C54F4}" srcOrd="0" destOrd="0" presId="urn:microsoft.com/office/officeart/2016/7/layout/BasicLinearProcessNumbered"/>
    <dgm:cxn modelId="{68950149-D461-E644-A9C8-C8051D20F854}" type="presParOf" srcId="{16B6616B-287A-9843-ABAB-220F7ADE418C}" destId="{A5717581-8A8F-7644-AF22-9F81082CCD77}" srcOrd="1" destOrd="0" presId="urn:microsoft.com/office/officeart/2016/7/layout/BasicLinearProcessNumbered"/>
    <dgm:cxn modelId="{597FFAF5-8033-E342-8162-4E92D72EB053}" type="presParOf" srcId="{16B6616B-287A-9843-ABAB-220F7ADE418C}" destId="{62E5ED5D-39F1-E34F-B162-A6213A436583}" srcOrd="2" destOrd="0" presId="urn:microsoft.com/office/officeart/2016/7/layout/BasicLinearProcessNumbered"/>
    <dgm:cxn modelId="{458A9769-D0D1-1B4B-89A0-43DCF4894D41}" type="presParOf" srcId="{16B6616B-287A-9843-ABAB-220F7ADE418C}" destId="{1D52C271-D2E0-5645-9A05-C0ED8FB564F2}" srcOrd="3" destOrd="0" presId="urn:microsoft.com/office/officeart/2016/7/layout/BasicLinearProcessNumbered"/>
    <dgm:cxn modelId="{F3C280C4-E6BC-5342-8320-9C1CF97B8595}" type="presParOf" srcId="{C8DC7F55-615F-474E-AB81-EAE71B4B9E85}" destId="{AD3B9801-F96F-5043-92C2-C133602200D0}" srcOrd="3" destOrd="0" presId="urn:microsoft.com/office/officeart/2016/7/layout/BasicLinearProcessNumbered"/>
    <dgm:cxn modelId="{CDAECA0B-0B2F-0444-85B5-4380508027DD}" type="presParOf" srcId="{C8DC7F55-615F-474E-AB81-EAE71B4B9E85}" destId="{10AE7C1A-75E9-D64F-903F-8930B4F273A5}" srcOrd="4" destOrd="0" presId="urn:microsoft.com/office/officeart/2016/7/layout/BasicLinearProcessNumbered"/>
    <dgm:cxn modelId="{E79DDAC0-EFF9-C947-8D5B-7394C4630A0C}" type="presParOf" srcId="{10AE7C1A-75E9-D64F-903F-8930B4F273A5}" destId="{36A95BA7-9E23-A54B-875D-CECD00D371B4}" srcOrd="0" destOrd="0" presId="urn:microsoft.com/office/officeart/2016/7/layout/BasicLinearProcessNumbered"/>
    <dgm:cxn modelId="{142DB1C0-711F-0C45-A749-0A1BB4482A75}" type="presParOf" srcId="{10AE7C1A-75E9-D64F-903F-8930B4F273A5}" destId="{618268EE-C8F2-8248-9372-3674042095FA}" srcOrd="1" destOrd="0" presId="urn:microsoft.com/office/officeart/2016/7/layout/BasicLinearProcessNumbered"/>
    <dgm:cxn modelId="{429CA2A6-816B-D447-AF5A-CF76396778E2}" type="presParOf" srcId="{10AE7C1A-75E9-D64F-903F-8930B4F273A5}" destId="{3CD3BDE4-C2AC-9940-AD41-8DBB6706E6D5}" srcOrd="2" destOrd="0" presId="urn:microsoft.com/office/officeart/2016/7/layout/BasicLinearProcessNumbered"/>
    <dgm:cxn modelId="{0E31BC83-32F6-6643-AF36-4B67A4D1B7C8}" type="presParOf" srcId="{10AE7C1A-75E9-D64F-903F-8930B4F273A5}" destId="{149DB48A-7148-6240-B20A-06CFCF7B3D7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FA224-3418-EF48-911A-21D402F0B11F}">
      <dsp:nvSpPr>
        <dsp:cNvPr id="0" name=""/>
        <dsp:cNvSpPr/>
      </dsp:nvSpPr>
      <dsp:spPr>
        <a:xfrm>
          <a:off x="0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 dirty="0" err="1"/>
            <a:t>Simplify</a:t>
          </a:r>
          <a:r>
            <a:rPr lang="de-DE" sz="2200" kern="1200" dirty="0"/>
            <a:t> </a:t>
          </a:r>
          <a:r>
            <a:rPr lang="de-DE" sz="2200" kern="1200" dirty="0" err="1"/>
            <a:t>data</a:t>
          </a:r>
          <a:r>
            <a:rPr lang="de-DE" sz="2200" kern="1200" dirty="0"/>
            <a:t> </a:t>
          </a:r>
          <a:r>
            <a:rPr lang="de-DE" sz="2200" kern="1200" dirty="0" err="1"/>
            <a:t>integration</a:t>
          </a:r>
          <a:r>
            <a:rPr lang="de-DE" sz="2200" kern="1200" dirty="0"/>
            <a:t> &amp; </a:t>
          </a:r>
          <a:r>
            <a:rPr lang="de-DE" sz="2200" kern="1200" dirty="0" err="1"/>
            <a:t>data</a:t>
          </a:r>
          <a:r>
            <a:rPr lang="de-DE" sz="2200" kern="1200" dirty="0"/>
            <a:t> </a:t>
          </a:r>
          <a:r>
            <a:rPr lang="de-DE" sz="2200" kern="1200" dirty="0" err="1"/>
            <a:t>blending</a:t>
          </a:r>
          <a:r>
            <a:rPr lang="de-DE" sz="2200" kern="1200" dirty="0"/>
            <a:t> </a:t>
          </a:r>
          <a:r>
            <a:rPr lang="de-DE" sz="2200" kern="1200" dirty="0" err="1"/>
            <a:t>using</a:t>
          </a:r>
          <a:r>
            <a:rPr lang="de-DE" sz="2200" kern="1200" dirty="0"/>
            <a:t> a </a:t>
          </a:r>
          <a:r>
            <a:rPr lang="de-DE" sz="2200" b="1" kern="1200" dirty="0"/>
            <a:t>multi-</a:t>
          </a:r>
          <a:r>
            <a:rPr lang="de-DE" sz="2200" b="1" kern="1200" dirty="0" err="1"/>
            <a:t>layer</a:t>
          </a:r>
          <a:r>
            <a:rPr lang="de-DE" sz="2200" b="1" kern="1200" dirty="0"/>
            <a:t> </a:t>
          </a:r>
          <a:r>
            <a:rPr lang="de-DE" sz="2200" b="1" kern="1200" dirty="0" err="1"/>
            <a:t>graph</a:t>
          </a:r>
          <a:r>
            <a:rPr lang="de-DE" sz="2200" kern="1200" dirty="0"/>
            <a:t> </a:t>
          </a:r>
          <a:r>
            <a:rPr lang="de-DE" sz="2200" kern="1200" dirty="0" err="1"/>
            <a:t>model</a:t>
          </a:r>
          <a:r>
            <a:rPr lang="de-DE" sz="2200" kern="1200" dirty="0"/>
            <a:t>.</a:t>
          </a:r>
          <a:endParaRPr lang="en-US" sz="2200" kern="1200" dirty="0"/>
        </a:p>
      </dsp:txBody>
      <dsp:txXfrm>
        <a:off x="0" y="1593265"/>
        <a:ext cx="3414946" cy="2515683"/>
      </dsp:txXfrm>
    </dsp:sp>
    <dsp:sp modelId="{AE25C363-1AAE-9043-88A5-B2C90D7E262C}">
      <dsp:nvSpPr>
        <dsp:cNvPr id="0" name=""/>
        <dsp:cNvSpPr/>
      </dsp:nvSpPr>
      <dsp:spPr>
        <a:xfrm>
          <a:off x="1078552" y="73386"/>
          <a:ext cx="1257841" cy="125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62759" y="257593"/>
        <a:ext cx="889427" cy="889427"/>
      </dsp:txXfrm>
    </dsp:sp>
    <dsp:sp modelId="{0CCD260C-4DC8-104C-BC2C-1BD9A2D63698}">
      <dsp:nvSpPr>
        <dsp:cNvPr id="0" name=""/>
        <dsp:cNvSpPr/>
      </dsp:nvSpPr>
      <dsp:spPr>
        <a:xfrm>
          <a:off x="0" y="4192733"/>
          <a:ext cx="3414946" cy="7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36DC5-DF9A-1D43-92EA-5A16381C54F4}">
      <dsp:nvSpPr>
        <dsp:cNvPr id="0" name=""/>
        <dsp:cNvSpPr/>
      </dsp:nvSpPr>
      <dsp:spPr>
        <a:xfrm>
          <a:off x="3756441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 </a:t>
          </a:r>
          <a:r>
            <a:rPr lang="en-US" sz="2200" b="1" kern="1200" dirty="0" err="1"/>
            <a:t>TigerGraph</a:t>
          </a:r>
          <a:r>
            <a:rPr lang="en-US" sz="2200" b="1" kern="1200" dirty="0"/>
            <a:t> as central platform</a:t>
          </a:r>
          <a:r>
            <a:rPr lang="en-US" sz="2200" kern="1200" dirty="0"/>
            <a:t> for </a:t>
          </a:r>
          <a:br>
            <a:rPr lang="en-US" sz="2200" kern="1200" dirty="0"/>
          </a:br>
          <a:r>
            <a:rPr lang="en-US" sz="2200" kern="1200" dirty="0"/>
            <a:t>data management, </a:t>
          </a:r>
          <a:br>
            <a:rPr lang="en-US" sz="2200" kern="1200" dirty="0"/>
          </a:br>
          <a:r>
            <a:rPr lang="en-US" sz="2200" kern="1200" dirty="0"/>
            <a:t>data integration, and </a:t>
          </a:r>
          <a:r>
            <a:rPr lang="en-US" sz="2200" b="1" kern="1200" dirty="0"/>
            <a:t>scalable analysis</a:t>
          </a:r>
          <a:r>
            <a:rPr lang="en-US" sz="2200" kern="1200" dirty="0"/>
            <a:t>.</a:t>
          </a:r>
        </a:p>
      </dsp:txBody>
      <dsp:txXfrm>
        <a:off x="3756441" y="1593265"/>
        <a:ext cx="3414946" cy="2515683"/>
      </dsp:txXfrm>
    </dsp:sp>
    <dsp:sp modelId="{A5717581-8A8F-7644-AF22-9F81082CCD77}">
      <dsp:nvSpPr>
        <dsp:cNvPr id="0" name=""/>
        <dsp:cNvSpPr/>
      </dsp:nvSpPr>
      <dsp:spPr>
        <a:xfrm>
          <a:off x="4834993" y="73386"/>
          <a:ext cx="1257841" cy="1257841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19200" y="257593"/>
        <a:ext cx="889427" cy="889427"/>
      </dsp:txXfrm>
    </dsp:sp>
    <dsp:sp modelId="{62E5ED5D-39F1-E34F-B162-A6213A436583}">
      <dsp:nvSpPr>
        <dsp:cNvPr id="0" name=""/>
        <dsp:cNvSpPr/>
      </dsp:nvSpPr>
      <dsp:spPr>
        <a:xfrm>
          <a:off x="3756441" y="4192733"/>
          <a:ext cx="3414946" cy="7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95BA7-9E23-A54B-875D-CECD00D371B4}">
      <dsp:nvSpPr>
        <dsp:cNvPr id="0" name=""/>
        <dsp:cNvSpPr/>
      </dsp:nvSpPr>
      <dsp:spPr>
        <a:xfrm>
          <a:off x="7512882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 dirty="0" err="1"/>
            <a:t>Establish</a:t>
          </a:r>
          <a:r>
            <a:rPr lang="de-DE" sz="2200" b="1" kern="1200" dirty="0"/>
            <a:t> a </a:t>
          </a:r>
          <a:r>
            <a:rPr lang="de-DE" sz="2200" b="1" kern="1200" dirty="0" err="1"/>
            <a:t>standard</a:t>
          </a:r>
          <a:r>
            <a:rPr lang="de-DE" sz="2200" kern="1200" dirty="0"/>
            <a:t> </a:t>
          </a:r>
          <a:r>
            <a:rPr lang="de-DE" sz="2200" kern="1200" dirty="0" err="1"/>
            <a:t>for</a:t>
          </a:r>
          <a:r>
            <a:rPr lang="de-DE" sz="2200" kern="1200" dirty="0"/>
            <a:t> </a:t>
          </a:r>
          <a:r>
            <a:rPr lang="de-DE" sz="2200" kern="1200" dirty="0" err="1"/>
            <a:t>contextual</a:t>
          </a:r>
          <a:r>
            <a:rPr lang="de-DE" sz="2200" kern="1200" dirty="0"/>
            <a:t> </a:t>
          </a:r>
          <a:r>
            <a:rPr lang="de-DE" sz="2200" kern="1200" dirty="0" err="1"/>
            <a:t>data</a:t>
          </a:r>
          <a:r>
            <a:rPr lang="de-DE" sz="2200" kern="1200" dirty="0"/>
            <a:t> </a:t>
          </a:r>
          <a:r>
            <a:rPr lang="de-DE" sz="2200" kern="1200" dirty="0" err="1"/>
            <a:t>blending</a:t>
          </a:r>
          <a:r>
            <a:rPr lang="de-DE" sz="2200" kern="1200" dirty="0"/>
            <a:t>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de-DE" sz="2200" i="1" kern="1200" dirty="0"/>
          </a:br>
          <a:r>
            <a:rPr lang="de-DE" sz="2200" i="1" kern="1200" dirty="0">
              <a:solidFill>
                <a:schemeClr val="tx2"/>
              </a:solidFill>
            </a:rPr>
            <a:t>This </a:t>
          </a:r>
          <a:r>
            <a:rPr lang="de-DE" sz="2200" i="1" kern="1200" dirty="0" err="1">
              <a:solidFill>
                <a:schemeClr val="tx2"/>
              </a:solidFill>
            </a:rPr>
            <a:t>allows</a:t>
          </a:r>
          <a:r>
            <a:rPr lang="de-DE" sz="2200" i="1" kern="1200" dirty="0">
              <a:solidFill>
                <a:schemeClr val="tx2"/>
              </a:solidFill>
            </a:rPr>
            <a:t> </a:t>
          </a:r>
          <a:r>
            <a:rPr lang="de-DE" sz="2200" i="1" kern="1200" dirty="0" err="1">
              <a:solidFill>
                <a:schemeClr val="tx2"/>
              </a:solidFill>
            </a:rPr>
            <a:t>integration</a:t>
          </a:r>
          <a:r>
            <a:rPr lang="de-DE" sz="2200" i="1" kern="1200" dirty="0">
              <a:solidFill>
                <a:schemeClr val="tx2"/>
              </a:solidFill>
            </a:rPr>
            <a:t> </a:t>
          </a:r>
          <a:br>
            <a:rPr lang="de-DE" sz="2200" i="1" kern="1200" dirty="0">
              <a:solidFill>
                <a:schemeClr val="tx2"/>
              </a:solidFill>
            </a:rPr>
          </a:br>
          <a:r>
            <a:rPr lang="de-DE" sz="2200" i="1" kern="1200" dirty="0" err="1">
              <a:solidFill>
                <a:schemeClr val="tx2"/>
              </a:solidFill>
            </a:rPr>
            <a:t>of</a:t>
          </a:r>
          <a:r>
            <a:rPr lang="de-DE" sz="2200" i="1" kern="1200" dirty="0">
              <a:solidFill>
                <a:schemeClr val="tx2"/>
              </a:solidFill>
            </a:rPr>
            <a:t> multiple </a:t>
          </a:r>
          <a:r>
            <a:rPr lang="de-DE" sz="2200" i="1" kern="1200" dirty="0" err="1">
              <a:solidFill>
                <a:schemeClr val="tx2"/>
              </a:solidFill>
            </a:rPr>
            <a:t>domains</a:t>
          </a:r>
          <a:r>
            <a:rPr lang="de-DE" sz="2200" i="1" kern="1200" dirty="0">
              <a:solidFill>
                <a:schemeClr val="tx2"/>
              </a:solidFill>
            </a:rPr>
            <a:t> </a:t>
          </a:r>
          <a:r>
            <a:rPr lang="de-DE" sz="2200" i="1" kern="1200" dirty="0" err="1">
              <a:solidFill>
                <a:schemeClr val="tx2"/>
              </a:solidFill>
            </a:rPr>
            <a:t>as</a:t>
          </a:r>
          <a:r>
            <a:rPr lang="de-DE" sz="2200" i="1" kern="1200" dirty="0">
              <a:solidFill>
                <a:schemeClr val="tx2"/>
              </a:solidFill>
            </a:rPr>
            <a:t> multi-</a:t>
          </a:r>
          <a:r>
            <a:rPr lang="de-DE" sz="2200" i="1" kern="1200" dirty="0" err="1">
              <a:solidFill>
                <a:schemeClr val="tx2"/>
              </a:solidFill>
            </a:rPr>
            <a:t>layer</a:t>
          </a:r>
          <a:r>
            <a:rPr lang="de-DE" sz="2200" i="1" kern="1200" dirty="0">
              <a:solidFill>
                <a:schemeClr val="tx2"/>
              </a:solidFill>
            </a:rPr>
            <a:t> </a:t>
          </a:r>
          <a:r>
            <a:rPr lang="de-DE" sz="2200" i="1" kern="1200" dirty="0" err="1">
              <a:solidFill>
                <a:schemeClr val="tx2"/>
              </a:solidFill>
            </a:rPr>
            <a:t>graphs</a:t>
          </a:r>
          <a:r>
            <a:rPr lang="de-DE" sz="2200" i="1" kern="1200" dirty="0">
              <a:solidFill>
                <a:schemeClr val="tx2"/>
              </a:solidFill>
            </a:rPr>
            <a:t>.</a:t>
          </a:r>
          <a:endParaRPr lang="en-US" sz="2200" i="1" kern="1200" dirty="0">
            <a:solidFill>
              <a:schemeClr val="tx2"/>
            </a:solidFill>
          </a:endParaRPr>
        </a:p>
      </dsp:txBody>
      <dsp:txXfrm>
        <a:off x="7512882" y="1593265"/>
        <a:ext cx="3414946" cy="2515683"/>
      </dsp:txXfrm>
    </dsp:sp>
    <dsp:sp modelId="{618268EE-C8F2-8248-9372-3674042095FA}">
      <dsp:nvSpPr>
        <dsp:cNvPr id="0" name=""/>
        <dsp:cNvSpPr/>
      </dsp:nvSpPr>
      <dsp:spPr>
        <a:xfrm>
          <a:off x="8591434" y="73386"/>
          <a:ext cx="1257841" cy="1257841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75641" y="257593"/>
        <a:ext cx="889427" cy="889427"/>
      </dsp:txXfrm>
    </dsp:sp>
    <dsp:sp modelId="{3CD3BDE4-C2AC-9940-AD41-8DBB6706E6D5}">
      <dsp:nvSpPr>
        <dsp:cNvPr id="0" name=""/>
        <dsp:cNvSpPr/>
      </dsp:nvSpPr>
      <dsp:spPr>
        <a:xfrm>
          <a:off x="7512882" y="4192733"/>
          <a:ext cx="3414946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28D01-CDD7-894A-8FB2-CE3EF80DE11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73C2-E0DB-0F46-9352-64E1F1768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20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err="1"/>
              <a:t>Many</a:t>
            </a:r>
            <a:r>
              <a:rPr lang="de-DE" sz="1200" dirty="0"/>
              <a:t> </a:t>
            </a:r>
            <a:r>
              <a:rPr lang="de-DE" sz="1200" dirty="0" err="1"/>
              <a:t>public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</a:t>
            </a:r>
            <a:r>
              <a:rPr lang="de-DE" sz="1200" dirty="0" err="1"/>
              <a:t>assets</a:t>
            </a:r>
            <a:r>
              <a:rPr lang="de-DE" sz="1200" dirty="0"/>
              <a:t> </a:t>
            </a:r>
            <a:r>
              <a:rPr lang="de-DE" sz="1200" dirty="0" err="1"/>
              <a:t>are</a:t>
            </a:r>
            <a:r>
              <a:rPr lang="de-DE" sz="1200" dirty="0"/>
              <a:t> </a:t>
            </a:r>
            <a:r>
              <a:rPr lang="de-DE" sz="1200" dirty="0" err="1"/>
              <a:t>isolated</a:t>
            </a: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r>
              <a:rPr lang="de-DE" sz="1200" dirty="0"/>
              <a:t>Integration </a:t>
            </a:r>
            <a:r>
              <a:rPr lang="de-DE" sz="1200" dirty="0" err="1"/>
              <a:t>of</a:t>
            </a:r>
            <a:r>
              <a:rPr lang="de-DE" sz="1200" dirty="0"/>
              <a:t> such </a:t>
            </a:r>
            <a:r>
              <a:rPr lang="de-DE" sz="1200" dirty="0" err="1"/>
              <a:t>public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not easy, </a:t>
            </a:r>
            <a:r>
              <a:rPr lang="de-DE" sz="1200" dirty="0" err="1"/>
              <a:t>even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todays</a:t>
            </a:r>
            <a:r>
              <a:rPr lang="de-DE" sz="1200" dirty="0"/>
              <a:t> modern </a:t>
            </a:r>
            <a:r>
              <a:rPr lang="de-DE" sz="1200" dirty="0" err="1"/>
              <a:t>data</a:t>
            </a:r>
            <a:r>
              <a:rPr lang="de-DE" sz="1200" dirty="0"/>
              <a:t> </a:t>
            </a:r>
            <a:r>
              <a:rPr lang="de-DE" sz="1200" dirty="0" err="1"/>
              <a:t>platforms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cloud</a:t>
            </a:r>
            <a:r>
              <a:rPr lang="de-DE" sz="1200" dirty="0"/>
              <a:t> </a:t>
            </a:r>
            <a:r>
              <a:rPr lang="de-DE" sz="1200" dirty="0" err="1"/>
              <a:t>bases</a:t>
            </a:r>
            <a:r>
              <a:rPr lang="de-DE" sz="1200" dirty="0"/>
              <a:t> </a:t>
            </a:r>
            <a:r>
              <a:rPr lang="de-DE" sz="1200" dirty="0" err="1"/>
              <a:t>solutions</a:t>
            </a:r>
            <a:r>
              <a:rPr lang="de-DE" sz="1200" dirty="0"/>
              <a:t>.</a:t>
            </a:r>
          </a:p>
          <a:p>
            <a:endParaRPr lang="de-DE" sz="1200" dirty="0"/>
          </a:p>
          <a:p>
            <a:r>
              <a:rPr lang="de-DE" sz="1200" dirty="0" err="1"/>
              <a:t>One</a:t>
            </a:r>
            <a:r>
              <a:rPr lang="de-DE" sz="1200" dirty="0"/>
              <a:t> </a:t>
            </a:r>
            <a:r>
              <a:rPr lang="de-DE" sz="1200" dirty="0" err="1"/>
              <a:t>important</a:t>
            </a:r>
            <a:r>
              <a:rPr lang="de-DE" sz="1200" dirty="0"/>
              <a:t> </a:t>
            </a:r>
            <a:r>
              <a:rPr lang="de-DE" sz="1200" dirty="0" err="1"/>
              <a:t>goal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overcome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barriers</a:t>
            </a:r>
            <a:r>
              <a:rPr lang="de-DE" sz="1200" dirty="0"/>
              <a:t> </a:t>
            </a:r>
            <a:r>
              <a:rPr lang="de-DE" sz="1200" dirty="0" err="1"/>
              <a:t>between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application</a:t>
            </a:r>
            <a:r>
              <a:rPr lang="de-DE" sz="1200" dirty="0"/>
              <a:t> </a:t>
            </a:r>
            <a:r>
              <a:rPr lang="de-DE" sz="1200" dirty="0" err="1"/>
              <a:t>domains</a:t>
            </a:r>
            <a:r>
              <a:rPr lang="de-DE" sz="1200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073C2-E0DB-0F46-9352-64E1F1768A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2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CB1A9-10DD-E349-B5B2-499272792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456354-EB5C-6340-9984-19AA0A535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1E59FA-171A-D74F-81C2-F1788A15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A44CE0-9A13-5546-A0CB-DDE1DF43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56E356-265B-8B45-B858-A8CB985C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81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EB98C-7C7E-E94B-833B-4D5C07E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809143-1ACC-3143-AF02-64787E982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1765E3-0A36-4A43-A49B-F1AE7494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54801-DE47-0F4F-B2DA-D7423CA0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7A8E69-572D-E14B-A764-A6FD9456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77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55DB0B1-05E5-404D-9EB1-6EB8BBF45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7E62828-7CE0-CA4B-98F2-788205A37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47B4FE-CC11-864B-92E5-130DDDA3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486CDA-EBE8-0B41-8A7A-E7CE4083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78FFF8-B3CF-654F-AC32-B2F34CD7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75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3C135-DD6D-C245-84FC-7242C617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40849-0CB0-224F-B2FD-0D8939600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99433C-31F3-8249-8BB7-2ABDF58B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7D7944-2872-7B4B-AF14-84F585B1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3DC77-4CF7-2F4C-9E8A-6258F4A9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86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EB9671-E311-B74E-A262-B5007041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F3B390-A39D-4D4A-BA01-C5EA8F992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D2586-DA7B-FD44-947F-5FD6C187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9AEDE-0C0C-504A-B853-D364200C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4AEAAE-3348-0B45-9C22-5FEA7874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60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FDBDD-969B-A64F-A919-DC2A2C2B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048ACB-ED14-A644-BB4F-C35DE544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806FA6-2C39-B446-AF87-1D2458BBE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B22D7E-97CD-9648-879D-6F634633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D26B3C-0AFC-7A47-9267-C90C8E1E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A8E897-944D-DB4B-918B-15742B4F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03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2EC9F-F788-3642-9383-606AF6E9A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52290B-5DD6-9A43-8E4A-D6E12377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7308DA-9237-9D47-8AAB-A35BC94F5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95A65F-9BF6-AC47-A3D5-14B9AC30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6F72CA-7A71-334A-9677-EF3453C41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297C15E-DE86-6C43-B192-0719FF7D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045B56-A0DE-3E4A-9CA7-37288359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C4FB6A-8881-F941-8BB0-6989C513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869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5A7A7-E0F3-5F47-888A-7E11396A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4CDB75-9BEE-9B4B-AC3B-4F18C9CB4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ED47BE-F5FB-B24D-981A-E6C19625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7354C6-10DF-F24B-94D3-573B9C5D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02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E2AE75-F8FA-F743-8998-60CBC2A4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FDE132-0F54-004E-AA87-BB5FA8FD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91FF7D-3B47-194A-A6C0-968075DF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21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A8BAD-27CC-1041-ADF1-1315BF54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A306D6-C419-7942-BF7B-5A3118DF1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73CCE4-8697-3845-9B6D-FCF975F83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3683E5-491F-F249-BDEB-347A57C5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1A176D-2070-284C-83E7-A39561EE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F1CE01-666D-7541-8810-67585ACF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63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43442-0A32-8541-9C65-3D4F2412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903E6BE-A72A-4A4E-BDA3-6A6DDFF9E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FAE483-A55F-4B43-84C0-8031911A6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D90AAB-3140-3447-97F2-D298DCD3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06CFA9-34A8-4C46-BFB6-E297FCF0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664F10-0150-3949-8846-B189B4CD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16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BFD0368-AAF8-D148-AF00-48E8316E5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28E95C-27C3-6342-981C-B55F1519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E6CCDF-F9E0-FB4A-B99E-F5A0A3C90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684D8-E4EB-304E-B699-1ACD5FF4E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89519B-C317-EE43-856E-F28E97782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8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0FF62974-DF4E-8646-BD6F-ADB1EA78DC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Working with a </a:t>
            </a:r>
            <a:r>
              <a:rPr lang="en-US" b="1"/>
              <a:t>graph data model</a:t>
            </a:r>
            <a:r>
              <a:rPr lang="en-US"/>
              <a:t> to study </a:t>
            </a:r>
            <a:br>
              <a:rPr lang="en-US"/>
            </a:br>
            <a:r>
              <a:rPr lang="en-US"/>
              <a:t>and manage sustainability data.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B8A4D3-7442-F54A-AF5D-BD0EC832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151063"/>
            <a:ext cx="4800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E161303-3DE9-A84F-89C1-ECE9279641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Workspace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689BC49-AEEA-4340-8777-BFF616351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93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A74075-29A6-E24A-8D61-D1C4C5FA8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7F4C284-0F85-394A-9D80-EFD10681D2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86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70FA7-5AEB-D64A-8C4C-3070B0F6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D555A5-CCE1-6A45-9970-F5396C2B4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3C5BCB-4C63-644A-8EFE-5D3B0582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69850"/>
            <a:ext cx="106553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6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1484E-2F9B-7849-B0BE-A164FE3C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create</a:t>
            </a:r>
            <a:r>
              <a:rPr lang="en-US" dirty="0"/>
              <a:t>  </a:t>
            </a:r>
            <a:r>
              <a:rPr lang="en-US" i="1" dirty="0" err="1"/>
              <a:t>Stollberg</a:t>
            </a:r>
            <a:endParaRPr lang="en-US" i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86375A-0FFE-CF4C-8F8F-92A21434B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create the 10 context layers around a selected town.</a:t>
            </a:r>
          </a:p>
        </p:txBody>
      </p:sp>
    </p:spTree>
    <p:extLst>
      <p:ext uri="{BB962C8B-B14F-4D97-AF65-F5344CB8AC3E}">
        <p14:creationId xmlns:p14="http://schemas.microsoft.com/office/powerpoint/2010/main" val="402062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1484E-2F9B-7849-B0BE-A164FE3C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create</a:t>
            </a:r>
            <a:r>
              <a:rPr lang="en-US" dirty="0"/>
              <a:t>  </a:t>
            </a:r>
            <a:r>
              <a:rPr lang="en-US" i="1" dirty="0"/>
              <a:t>Stralsund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86375A-0FFE-CF4C-8F8F-92A21434B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create the 10 context layers around a selected town.</a:t>
            </a:r>
          </a:p>
        </p:txBody>
      </p:sp>
    </p:spTree>
    <p:extLst>
      <p:ext uri="{BB962C8B-B14F-4D97-AF65-F5344CB8AC3E}">
        <p14:creationId xmlns:p14="http://schemas.microsoft.com/office/powerpoint/2010/main" val="88716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1484E-2F9B-7849-B0BE-A164FE3C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ingest</a:t>
            </a:r>
            <a:r>
              <a:rPr lang="en-US" dirty="0"/>
              <a:t>  </a:t>
            </a:r>
            <a:r>
              <a:rPr lang="en-US" i="1" dirty="0"/>
              <a:t>Stralsund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86375A-0FFE-CF4C-8F8F-92A21434B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load all 10 context layers into the </a:t>
            </a:r>
            <a:r>
              <a:rPr lang="en-US" dirty="0" err="1"/>
              <a:t>TigerGraph</a:t>
            </a:r>
            <a:r>
              <a:rPr lang="en-US" dirty="0"/>
              <a:t> platform.</a:t>
            </a:r>
          </a:p>
        </p:txBody>
      </p:sp>
    </p:spTree>
    <p:extLst>
      <p:ext uri="{BB962C8B-B14F-4D97-AF65-F5344CB8AC3E}">
        <p14:creationId xmlns:p14="http://schemas.microsoft.com/office/powerpoint/2010/main" val="847013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1EBEACC-4FEB-7846-8938-58DA63BA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82550"/>
            <a:ext cx="82423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94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E10C8-9717-3648-BE0D-554EA05B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layers</a:t>
            </a:r>
            <a:r>
              <a:rPr lang="de-DE" dirty="0"/>
              <a:t> …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backbone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0E93D0-16E1-D642-8385-6B965564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9005"/>
            <a:ext cx="9276993" cy="52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37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7E7CB-7EFF-E041-AB7A-69722278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757" y="545331"/>
            <a:ext cx="10515600" cy="1325563"/>
          </a:xfrm>
        </p:spPr>
        <p:txBody>
          <a:bodyPr/>
          <a:lstStyle/>
          <a:p>
            <a:r>
              <a:rPr lang="de-DE" dirty="0"/>
              <a:t>Positive </a:t>
            </a:r>
            <a:r>
              <a:rPr lang="de-DE" dirty="0">
                <a:sym typeface="Wingdings" pitchFamily="2" charset="2"/>
              </a:rPr>
              <a:t>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8B1BD9-3F31-9344-94A1-C520F4AC4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778" y="2805101"/>
            <a:ext cx="10515600" cy="435133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8"/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3200" dirty="0">
                <a:sym typeface="Wingdings" pitchFamily="2" charset="2"/>
              </a:rPr>
              <a:t>					    </a:t>
            </a:r>
            <a:r>
              <a:rPr lang="de-DE" sz="4400" dirty="0">
                <a:sym typeface="Wingdings" pitchFamily="2" charset="2"/>
              </a:rPr>
              <a:t> Negative</a:t>
            </a:r>
            <a:endParaRPr lang="de-DE" sz="4400" dirty="0"/>
          </a:p>
          <a:p>
            <a:pPr lvl="4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95C939-B3AF-334A-858E-3D52F803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9424"/>
            <a:ext cx="6256962" cy="44085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01A318-6BA7-B54E-BEF6-E590F96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16" y="0"/>
            <a:ext cx="6592584" cy="38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7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8148E3-2529-CE4A-BF66-A82D4C7C6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Layer Analysis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99CB920-1379-C142-A19C-FE23B721C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Node2Vec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76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B8F47-A288-D744-AB0C-D9BE2B66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/>
              <a:t>JUDGING CRITERIA - </a:t>
            </a:r>
            <a:r>
              <a:rPr lang="de-DE" cap="all" dirty="0" err="1"/>
              <a:t>Hackathon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5F15A0-E443-B74C-97F2-E417A57A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 err="1"/>
              <a:t>Impactfulness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valid </a:t>
            </a:r>
            <a:r>
              <a:rPr lang="de-DE" dirty="0" err="1"/>
              <a:t>and</a:t>
            </a:r>
            <a:r>
              <a:rPr lang="de-DE" dirty="0"/>
              <a:t> relevant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advantage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limited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 </a:t>
            </a:r>
            <a:r>
              <a:rPr lang="de-DE" dirty="0" err="1"/>
              <a:t>Democratization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also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relevant </a:t>
            </a:r>
            <a:r>
              <a:rPr lang="de-DE" dirty="0" err="1"/>
              <a:t>information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today‘s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such a </a:t>
            </a:r>
            <a:r>
              <a:rPr lang="de-DE" dirty="0" err="1"/>
              <a:t>way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sensitive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flows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outcome</a:t>
            </a:r>
            <a:r>
              <a:rPr lang="de-DE" dirty="0"/>
              <a:t>. </a:t>
            </a:r>
          </a:p>
          <a:p>
            <a:r>
              <a:rPr lang="de-DE" dirty="0" err="1"/>
              <a:t>Innovativeness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Besides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publicly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assets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global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inventory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. </a:t>
            </a:r>
            <a:r>
              <a:rPr lang="de-DE" dirty="0" err="1"/>
              <a:t>Furthermore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.</a:t>
            </a:r>
          </a:p>
          <a:p>
            <a:r>
              <a:rPr lang="de-DE" dirty="0" err="1"/>
              <a:t>Ambitiousness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OpenStreetmap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all Wikipedia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. In </a:t>
            </a:r>
            <a:r>
              <a:rPr lang="de-DE" dirty="0" err="1"/>
              <a:t>addition</a:t>
            </a:r>
            <a:r>
              <a:rPr lang="de-DE" dirty="0"/>
              <a:t>, regional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assets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blended</a:t>
            </a:r>
            <a:r>
              <a:rPr lang="de-DE" dirty="0"/>
              <a:t> in. 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companies</a:t>
            </a:r>
            <a:r>
              <a:rPr lang="de-DE" dirty="0"/>
              <a:t>. But </a:t>
            </a:r>
            <a:r>
              <a:rPr lang="de-DE" dirty="0" err="1"/>
              <a:t>our</a:t>
            </a:r>
            <a:r>
              <a:rPr lang="de-DE" dirty="0"/>
              <a:t> global </a:t>
            </a:r>
            <a:r>
              <a:rPr lang="de-DE" dirty="0" err="1"/>
              <a:t>reseach</a:t>
            </a:r>
            <a:r>
              <a:rPr lang="de-DE" dirty="0"/>
              <a:t> </a:t>
            </a:r>
            <a:r>
              <a:rPr lang="de-DE" dirty="0" err="1"/>
              <a:t>community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such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humen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szenarios</a:t>
            </a:r>
            <a:r>
              <a:rPr lang="de-DE" dirty="0"/>
              <a:t>.</a:t>
            </a:r>
          </a:p>
          <a:p>
            <a:r>
              <a:rPr lang="de-DE" dirty="0" err="1"/>
              <a:t>Applicability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.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unified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in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servicces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0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EA0800E-455E-7B41-9E3C-F878C4670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96850"/>
            <a:ext cx="95250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90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1484E-2F9B-7849-B0BE-A164FE3C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extract</a:t>
            </a:r>
            <a:r>
              <a:rPr lang="en-US" dirty="0"/>
              <a:t>  </a:t>
            </a:r>
            <a:r>
              <a:rPr lang="en-US" i="1" dirty="0"/>
              <a:t>Stralsund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86375A-0FFE-CF4C-8F8F-92A21434B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load all 10 context layers into the workspace for local analysis.</a:t>
            </a:r>
          </a:p>
        </p:txBody>
      </p:sp>
    </p:spTree>
    <p:extLst>
      <p:ext uri="{BB962C8B-B14F-4D97-AF65-F5344CB8AC3E}">
        <p14:creationId xmlns:p14="http://schemas.microsoft.com/office/powerpoint/2010/main" val="1219261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1484E-2F9B-7849-B0BE-A164FE3C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clusters</a:t>
            </a:r>
            <a:endParaRPr lang="en-US" i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86375A-0FFE-CF4C-8F8F-92A21434B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load all 10 context layers into the workspace for local analysis.</a:t>
            </a:r>
          </a:p>
        </p:txBody>
      </p:sp>
    </p:spTree>
    <p:extLst>
      <p:ext uri="{BB962C8B-B14F-4D97-AF65-F5344CB8AC3E}">
        <p14:creationId xmlns:p14="http://schemas.microsoft.com/office/powerpoint/2010/main" val="798358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E3571B-771C-884E-95A3-1CE0CEC6C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848" b="19474"/>
          <a:stretch/>
        </p:blipFill>
        <p:spPr>
          <a:xfrm>
            <a:off x="0" y="196349"/>
            <a:ext cx="3943665" cy="1828800"/>
          </a:xfr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912BD50-BF20-5941-AE89-E43CBFA42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1" t="24652" r="7663" b="21905"/>
          <a:stretch/>
        </p:blipFill>
        <p:spPr>
          <a:xfrm>
            <a:off x="5216567" y="2325912"/>
            <a:ext cx="2803901" cy="1461359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CACC5F-6146-1E4F-B178-5EDACBE6ED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1" t="24127" r="6623" b="21269"/>
          <a:stretch/>
        </p:blipFill>
        <p:spPr>
          <a:xfrm>
            <a:off x="195944" y="1981335"/>
            <a:ext cx="4332515" cy="2285866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1C5FA8D-BB87-6141-B84B-CE52B0B9CB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43" t="24127" r="7143" b="19594"/>
          <a:stretch/>
        </p:blipFill>
        <p:spPr>
          <a:xfrm>
            <a:off x="1330086" y="4416157"/>
            <a:ext cx="4332515" cy="232743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1D5974-B82C-0849-BFC4-86C4DD9DB5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21" t="24127" r="8961" b="21905"/>
          <a:stretch/>
        </p:blipFill>
        <p:spPr>
          <a:xfrm>
            <a:off x="8248337" y="196349"/>
            <a:ext cx="3597905" cy="1941727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AE819DB-E394-2F4C-859D-459F6D31D8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81" t="25079" r="7662" b="20635"/>
          <a:stretch/>
        </p:blipFill>
        <p:spPr>
          <a:xfrm>
            <a:off x="4065638" y="249497"/>
            <a:ext cx="3652026" cy="1927459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B2F6F78-784A-B540-B30B-9C064C213A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81" t="24172" r="8702" b="21904"/>
          <a:stretch/>
        </p:blipFill>
        <p:spPr>
          <a:xfrm>
            <a:off x="6368148" y="4221905"/>
            <a:ext cx="4680857" cy="2484636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E10AEAD-403D-C34C-9040-4D8109DC21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21" t="24172" r="8961" b="21904"/>
          <a:stretch/>
        </p:blipFill>
        <p:spPr>
          <a:xfrm>
            <a:off x="8708576" y="2325912"/>
            <a:ext cx="3222168" cy="17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89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EF1DF4-CFE6-5749-9CDB-A0D0BF66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249" y="0"/>
            <a:ext cx="8153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9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003BB-1B8B-A947-9B08-87C0325E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14" y="361156"/>
            <a:ext cx="10515600" cy="1325563"/>
          </a:xfrm>
        </p:spPr>
        <p:txBody>
          <a:bodyPr/>
          <a:lstStyle/>
          <a:p>
            <a:r>
              <a:rPr lang="en-US" dirty="0"/>
              <a:t>Impact</a:t>
            </a:r>
            <a:br>
              <a:rPr lang="en-US" dirty="0"/>
            </a:br>
            <a:r>
              <a:rPr lang="en-US" dirty="0"/>
              <a:t>Score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39BBA5-2B4A-3B48-B192-30824C92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486" y="222250"/>
            <a:ext cx="93218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1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1484E-2F9B-7849-B0BE-A164FE3C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calc-impact-score</a:t>
            </a:r>
            <a:endParaRPr lang="en-US" i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86375A-0FFE-CF4C-8F8F-92A21434B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00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0A05FE8-560B-BB41-A56C-D2E5969A7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Assets &amp; </a:t>
            </a:r>
            <a:br>
              <a:rPr lang="de-DE" dirty="0"/>
            </a:br>
            <a:r>
              <a:rPr lang="de-DE" dirty="0"/>
              <a:t>Data Blending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E941C53-911D-1C43-9218-98C6D65DD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575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02690-806F-3443-A758-EB0B08F9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C4B183-275D-454C-810F-B8BD6C57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8D3B52-00E4-F045-B86F-F1B567C7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996"/>
            <a:ext cx="12192000" cy="603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07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4E9C60-6AAC-9F4D-A99B-F4BB45C3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2" y="1825625"/>
            <a:ext cx="3609178" cy="4351338"/>
          </a:xfrm>
        </p:spPr>
        <p:txBody>
          <a:bodyPr/>
          <a:lstStyle/>
          <a:p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links </a:t>
            </a:r>
            <a:r>
              <a:rPr lang="de-DE" dirty="0" err="1"/>
              <a:t>bet-ween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an </a:t>
            </a:r>
            <a:r>
              <a:rPr lang="de-DE" dirty="0" err="1"/>
              <a:t>observation</a:t>
            </a:r>
            <a:r>
              <a:rPr lang="de-DE" dirty="0"/>
              <a:t>-type </a:t>
            </a:r>
            <a:r>
              <a:rPr lang="de-DE" dirty="0" err="1"/>
              <a:t>node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modeled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F3083F-09AF-2C40-8080-48783621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20" y="0"/>
            <a:ext cx="83106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32318A-6924-CD4D-91AD-96C7F06D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4" y="250031"/>
            <a:ext cx="4626429" cy="1325563"/>
          </a:xfrm>
        </p:spPr>
        <p:txBody>
          <a:bodyPr/>
          <a:lstStyle/>
          <a:p>
            <a:r>
              <a:rPr lang="de-DE" dirty="0"/>
              <a:t>Data Blending </a:t>
            </a:r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78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71FC3A-0DA0-9145-8DA9-877BAB81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15636"/>
            <a:ext cx="4271842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Problem:</a:t>
            </a:r>
            <a:b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Isolation of data assets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1D300B-B3D5-3448-AA2A-BB4DA225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01" y="0"/>
            <a:ext cx="6741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7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92920F-88A3-FE4A-A59F-E5599F4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 err="1">
                <a:solidFill>
                  <a:srgbClr val="FFFFFF"/>
                </a:solidFill>
              </a:rPr>
              <a:t>Our</a:t>
            </a:r>
            <a:r>
              <a:rPr lang="de-DE" sz="4000" dirty="0">
                <a:solidFill>
                  <a:srgbClr val="FFFFFF"/>
                </a:solidFill>
              </a:rPr>
              <a:t> Goals …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F469AB5-7F13-CDCE-647F-5AC4D7763C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45402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288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673E7B2-FDF0-8444-AFC7-9E714CE7F2A4}"/>
              </a:ext>
            </a:extLst>
          </p:cNvPr>
          <p:cNvSpPr/>
          <p:nvPr/>
        </p:nvSpPr>
        <p:spPr>
          <a:xfrm>
            <a:off x="62824" y="303684"/>
            <a:ext cx="2680376" cy="27804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D9F2ED-5DB3-8E46-89B0-357F8730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80" y="499054"/>
            <a:ext cx="9251697" cy="634482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F84134B-76AE-A84B-B32B-6FC3FEC9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8" y="662209"/>
            <a:ext cx="2484104" cy="232896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E40A6EB-76D9-804E-8803-9963574D6C0F}"/>
              </a:ext>
            </a:extLst>
          </p:cNvPr>
          <p:cNvSpPr txBox="1"/>
          <p:nvPr/>
        </p:nvSpPr>
        <p:spPr>
          <a:xfrm>
            <a:off x="5411884" y="152125"/>
            <a:ext cx="166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Solution: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082645-7451-994E-AC2B-A70C6E26D003}"/>
              </a:ext>
            </a:extLst>
          </p:cNvPr>
          <p:cNvSpPr txBox="1"/>
          <p:nvPr/>
        </p:nvSpPr>
        <p:spPr>
          <a:xfrm>
            <a:off x="55033" y="305795"/>
            <a:ext cx="79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</a:rPr>
              <a:t>Today: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7C00CB-AE66-894D-B875-F257E1D563F0}"/>
              </a:ext>
            </a:extLst>
          </p:cNvPr>
          <p:cNvSpPr txBox="1"/>
          <p:nvPr/>
        </p:nvSpPr>
        <p:spPr>
          <a:xfrm>
            <a:off x="62824" y="3084163"/>
            <a:ext cx="167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isolated lanes …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DA0DB80-3B4A-054E-AA29-07C14395F626}"/>
              </a:ext>
            </a:extLst>
          </p:cNvPr>
          <p:cNvSpPr txBox="1"/>
          <p:nvPr/>
        </p:nvSpPr>
        <p:spPr>
          <a:xfrm>
            <a:off x="6801608" y="175889"/>
            <a:ext cx="4961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multi-layer graphs with easy projection and transformations</a:t>
            </a:r>
          </a:p>
        </p:txBody>
      </p:sp>
      <p:pic>
        <p:nvPicPr>
          <p:cNvPr id="10" name="Picture 2" descr="TigerGraph - Crunchbase Company Profile &amp; Funding">
            <a:extLst>
              <a:ext uri="{FF2B5EF4-FFF2-40B4-BE49-F238E27FC236}">
                <a16:creationId xmlns:a16="http://schemas.microsoft.com/office/drawing/2014/main" id="{22EC7FBA-2FD5-DA45-B5D0-5A1191508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290" y="4759184"/>
            <a:ext cx="1979391" cy="19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23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B3428D-3C65-E14C-AC87-E59FFC962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90ED28C-8D0A-CF4A-A9B1-668DAC0AB7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mappings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808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675AD71-35A4-C24A-9973-0EC57A18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90500"/>
            <a:ext cx="94742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2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D6064-B96C-4446-B979-8C2E77EF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3, 4,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8AEBE-BE36-AD4C-835D-7D0E866DE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Creation of a new layer from OSM Domain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62243A2-C0C7-6848-BC1A-DEFC1D73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38" y="1493044"/>
            <a:ext cx="111379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6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7B8A9-1AD5-404D-A403-EC26084F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Layer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C85BEF-A554-424E-BF90-DC9F1CBCB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949"/>
            <a:ext cx="10515600" cy="4351338"/>
          </a:xfrm>
        </p:spPr>
        <p:txBody>
          <a:bodyPr/>
          <a:lstStyle/>
          <a:p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SPARQL </a:t>
            </a:r>
            <a:r>
              <a:rPr lang="de-DE" dirty="0" err="1"/>
              <a:t>query</a:t>
            </a:r>
            <a:r>
              <a:rPr lang="de-DE" dirty="0"/>
              <a:t>.</a:t>
            </a:r>
          </a:p>
          <a:p>
            <a:r>
              <a:rPr lang="de-DE" dirty="0" err="1"/>
              <a:t>Buffered</a:t>
            </a:r>
            <a:r>
              <a:rPr lang="de-DE" dirty="0"/>
              <a:t> in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workspace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ingested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graph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data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model</a:t>
            </a:r>
            <a:r>
              <a:rPr lang="de-DE" dirty="0">
                <a:sym typeface="Wingdings" pitchFamily="2" charset="2"/>
              </a:rPr>
              <a:t>.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479879-E96D-D848-954B-6AC8B170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072"/>
            <a:ext cx="12192000" cy="38228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0EFDDE-2C87-2A4C-B6DF-951FFB5C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83" y="3558818"/>
            <a:ext cx="4648061" cy="27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62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Microsoft Macintosh PowerPoint</Application>
  <PresentationFormat>Breitbild</PresentationFormat>
  <Paragraphs>61</Paragraphs>
  <Slides>29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Office</vt:lpstr>
      <vt:lpstr>PowerPoint-Präsentation</vt:lpstr>
      <vt:lpstr>JUDGING CRITERIA - Hackathon</vt:lpstr>
      <vt:lpstr>The Problem:  Isolation of data assets</vt:lpstr>
      <vt:lpstr>Our Goals …</vt:lpstr>
      <vt:lpstr>PowerPoint-Präsentation</vt:lpstr>
      <vt:lpstr>GeoQB Layers</vt:lpstr>
      <vt:lpstr>PowerPoint-Präsentation</vt:lpstr>
      <vt:lpstr>Scene 3, 4, 5</vt:lpstr>
      <vt:lpstr>GeoQB Layer </vt:lpstr>
      <vt:lpstr>GeoQB Workspace</vt:lpstr>
      <vt:lpstr>Using the CLI</vt:lpstr>
      <vt:lpstr>PowerPoint-Präsentation</vt:lpstr>
      <vt:lpstr>gql create  Stollberg</vt:lpstr>
      <vt:lpstr>gql create  Stralsund</vt:lpstr>
      <vt:lpstr>gql ingest  Stralsund</vt:lpstr>
      <vt:lpstr>PowerPoint-Präsentation</vt:lpstr>
      <vt:lpstr>All layers … the backbone of the data model</vt:lpstr>
      <vt:lpstr>Positive </vt:lpstr>
      <vt:lpstr>Layer Analysis</vt:lpstr>
      <vt:lpstr>PowerPoint-Präsentation</vt:lpstr>
      <vt:lpstr>gql extract  Stralsund</vt:lpstr>
      <vt:lpstr>gql clusters</vt:lpstr>
      <vt:lpstr>PowerPoint-Präsentation</vt:lpstr>
      <vt:lpstr>PowerPoint-Präsentation</vt:lpstr>
      <vt:lpstr>Impact Score</vt:lpstr>
      <vt:lpstr>gql calc-impact-score</vt:lpstr>
      <vt:lpstr>GeoQB Assets &amp;  Data Blending</vt:lpstr>
      <vt:lpstr>PowerPoint-Präsentation</vt:lpstr>
      <vt:lpstr>Data Blending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Mirko Kämpf</dc:creator>
  <cp:lastModifiedBy>Mirko Kämpf</cp:lastModifiedBy>
  <cp:revision>8</cp:revision>
  <dcterms:created xsi:type="dcterms:W3CDTF">2022-04-10T07:13:45Z</dcterms:created>
  <dcterms:modified xsi:type="dcterms:W3CDTF">2022-04-18T15:46:30Z</dcterms:modified>
</cp:coreProperties>
</file>